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8"/>
  </p:notesMasterIdLst>
  <p:sldIdLst>
    <p:sldId id="258" r:id="rId4"/>
    <p:sldId id="259" r:id="rId5"/>
    <p:sldId id="260" r:id="rId6"/>
    <p:sldId id="269" r:id="rId7"/>
    <p:sldId id="261" r:id="rId8"/>
    <p:sldId id="271" r:id="rId9"/>
    <p:sldId id="262" r:id="rId10"/>
    <p:sldId id="272" r:id="rId11"/>
    <p:sldId id="274" r:id="rId12"/>
    <p:sldId id="273" r:id="rId13"/>
    <p:sldId id="263" r:id="rId14"/>
    <p:sldId id="266" r:id="rId15"/>
    <p:sldId id="267" r:id="rId16"/>
    <p:sldId id="265" r:id="rId1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5F5"/>
    <a:srgbClr val="F3B3F3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03" autoAdjust="0"/>
  </p:normalViewPr>
  <p:slideViewPr>
    <p:cSldViewPr>
      <p:cViewPr>
        <p:scale>
          <a:sx n="82" d="100"/>
          <a:sy n="82" d="100"/>
        </p:scale>
        <p:origin x="-245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годового  плана  по доходам бюджетов поселений  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01.01.2018 года</a:t>
            </a:r>
          </a:p>
        </c:rich>
      </c:tx>
      <c:layout>
        <c:manualLayout>
          <c:xMode val="edge"/>
          <c:yMode val="edge"/>
          <c:x val="0.16961242344706912"/>
          <c:y val="1.794089090815760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980643044619426E-2"/>
          <c:y val="0.19608040422942777"/>
          <c:w val="0.85870374015748019"/>
          <c:h val="0.590202341391705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0927027127437547E-7"/>
                  <c:y val="2.42733649846039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259770401305997E-3"/>
                  <c:y val="2.0183921043660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13206623526764E-3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5356454720616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84305510936862E-4"/>
                  <c:y val="3.85358377193347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99816043736890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45374159016149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77324451845685E-3"/>
                  <c:y val="-5.970842072688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245219347581552E-5"/>
                  <c:y val="-6.61120749736794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6.9840463038281107E-17"/>
                  <c:y val="-5.08519062235861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4717660292463443E-3"/>
                  <c:y val="-8.1530910331123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176587037218312E-16"/>
                  <c:y val="6.828015220804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0927027117260959E-7"/>
                  <c:y val="8.500097422320026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878417154558427E-3"/>
                  <c:y val="5.6635319602516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111339850212312E-3"/>
                  <c:y val="4.4957535329917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952720939025003E-3"/>
                  <c:y val="5.6159669451799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877324451845685E-3"/>
                  <c:y val="-4.274003140437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2948527146023671E-4"/>
                  <c:y val="3.88725828490023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4.0541064890648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1'!$B$7:$B$23</c:f>
              <c:strCache>
                <c:ptCount val="17"/>
                <c:pt idx="0">
                  <c:v>Кондратовское</c:v>
                </c:pt>
                <c:pt idx="1">
                  <c:v>Савинское</c:v>
                </c:pt>
                <c:pt idx="2">
                  <c:v>Кукуштанское</c:v>
                </c:pt>
                <c:pt idx="3">
                  <c:v>Хохловское</c:v>
                </c:pt>
                <c:pt idx="4">
                  <c:v>Бершетское</c:v>
                </c:pt>
                <c:pt idx="5">
                  <c:v>Сылвенское</c:v>
                </c:pt>
                <c:pt idx="6">
                  <c:v>Лобановское</c:v>
                </c:pt>
                <c:pt idx="7">
                  <c:v>Фроловское</c:v>
                </c:pt>
                <c:pt idx="8">
                  <c:v>Пальниковское</c:v>
                </c:pt>
                <c:pt idx="9">
                  <c:v>Усть-Качкинское</c:v>
                </c:pt>
                <c:pt idx="10">
                  <c:v>Гамовское</c:v>
                </c:pt>
                <c:pt idx="11">
                  <c:v>Платошинское</c:v>
                </c:pt>
                <c:pt idx="12">
                  <c:v>Юго-Камское</c:v>
                </c:pt>
                <c:pt idx="13">
                  <c:v>Двуреченское</c:v>
                </c:pt>
                <c:pt idx="14">
                  <c:v>Култаевское</c:v>
                </c:pt>
                <c:pt idx="15">
                  <c:v>Юговское</c:v>
                </c:pt>
                <c:pt idx="16">
                  <c:v>Заболотское</c:v>
                </c:pt>
              </c:strCache>
            </c:strRef>
          </c:cat>
          <c:val>
            <c:numRef>
              <c:f>'Табл. 1'!$I$7:$I$23</c:f>
              <c:numCache>
                <c:formatCode>#,##0.0</c:formatCode>
                <c:ptCount val="17"/>
                <c:pt idx="0">
                  <c:v>106.03161800877405</c:v>
                </c:pt>
                <c:pt idx="1">
                  <c:v>104.66690410678086</c:v>
                </c:pt>
                <c:pt idx="2">
                  <c:v>104.65061261258701</c:v>
                </c:pt>
                <c:pt idx="3">
                  <c:v>102.17447241862942</c:v>
                </c:pt>
                <c:pt idx="4">
                  <c:v>102.12300103941423</c:v>
                </c:pt>
                <c:pt idx="5">
                  <c:v>101.85607922406328</c:v>
                </c:pt>
                <c:pt idx="6">
                  <c:v>101.26742299747693</c:v>
                </c:pt>
                <c:pt idx="7">
                  <c:v>100.77002393049727</c:v>
                </c:pt>
                <c:pt idx="8">
                  <c:v>100.37870503597122</c:v>
                </c:pt>
                <c:pt idx="9">
                  <c:v>99.965372903833725</c:v>
                </c:pt>
                <c:pt idx="10">
                  <c:v>99.942875095516783</c:v>
                </c:pt>
                <c:pt idx="11">
                  <c:v>99.8356154496215</c:v>
                </c:pt>
                <c:pt idx="12">
                  <c:v>99.395011267526954</c:v>
                </c:pt>
                <c:pt idx="13">
                  <c:v>98.374688092213717</c:v>
                </c:pt>
                <c:pt idx="14">
                  <c:v>98.085070272620058</c:v>
                </c:pt>
                <c:pt idx="15">
                  <c:v>97.947752213607814</c:v>
                </c:pt>
                <c:pt idx="16">
                  <c:v>90.642279947109017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556480"/>
        <c:axId val="91582848"/>
      </c:barChart>
      <c:catAx>
        <c:axId val="9155648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1582848"/>
        <c:crossesAt val="0"/>
        <c:auto val="1"/>
        <c:lblAlgn val="ctr"/>
        <c:lblOffset val="100"/>
        <c:noMultiLvlLbl val="0"/>
      </c:catAx>
      <c:valAx>
        <c:axId val="91582848"/>
        <c:scaling>
          <c:orientation val="minMax"/>
          <c:max val="13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/>
                  <a:t>П</a:t>
                </a:r>
                <a:r>
                  <a:rPr lang="ru-RU" dirty="0" smtClean="0"/>
                  <a:t>роцент 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исполнения                                                </a:t>
                </a:r>
                <a:r>
                  <a:rPr lang="ru-RU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2.836340769903762E-2"/>
              <c:y val="0.10240791798767429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1556480"/>
        <c:crosses val="autoZero"/>
        <c:crossBetween val="between"/>
        <c:majorUnit val="101.1"/>
        <c:minorUnit val="101.1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годового  плана  по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расходам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бюджетов поселений  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01.01.2018 года</a:t>
            </a:r>
          </a:p>
        </c:rich>
      </c:tx>
      <c:layout>
        <c:manualLayout>
          <c:xMode val="edge"/>
          <c:yMode val="edge"/>
          <c:x val="0.16961242344706912"/>
          <c:y val="1.794089090815760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980643044619426E-2"/>
          <c:y val="0.19608040422942777"/>
          <c:w val="0.85870374015748019"/>
          <c:h val="0.590202341391705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C0504D">
                <a:lumMod val="40000"/>
                <a:lumOff val="60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0927027127437547E-7"/>
                  <c:y val="2.42733649846039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259770401305997E-3"/>
                  <c:y val="2.0183921043660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13206623526764E-3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5356454720616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84305510936862E-4"/>
                  <c:y val="3.85358377193347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99816043736890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45374159016149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77324451845685E-3"/>
                  <c:y val="-5.970842072688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245219347581552E-5"/>
                  <c:y val="-6.61120749736794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6.9840463038281107E-17"/>
                  <c:y val="-5.08519062235861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4717660292463443E-3"/>
                  <c:y val="-8.1530910331123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176587037218312E-16"/>
                  <c:y val="6.828015220804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0927027117260959E-7"/>
                  <c:y val="8.500097422320026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878417154558427E-3"/>
                  <c:y val="5.6635319602516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111339850212312E-3"/>
                  <c:y val="4.4957535329917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952720939025003E-3"/>
                  <c:y val="5.6159669451799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877324451845685E-3"/>
                  <c:y val="-4.274003140437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2948527146023671E-4"/>
                  <c:y val="3.88725828490023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4.0541064890648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1'!$B$7:$B$23</c:f>
              <c:strCache>
                <c:ptCount val="17"/>
                <c:pt idx="0">
                  <c:v>Сылвенское</c:v>
                </c:pt>
                <c:pt idx="1">
                  <c:v> Савинское</c:v>
                </c:pt>
                <c:pt idx="2">
                  <c:v>Култаевское</c:v>
                </c:pt>
                <c:pt idx="3">
                  <c:v> Бершетское</c:v>
                </c:pt>
                <c:pt idx="4">
                  <c:v>Хохловское</c:v>
                </c:pt>
                <c:pt idx="5">
                  <c:v>Кондратовское</c:v>
                </c:pt>
                <c:pt idx="6">
                  <c:v>Двуреченское</c:v>
                </c:pt>
                <c:pt idx="7">
                  <c:v>Фроловское</c:v>
                </c:pt>
                <c:pt idx="8">
                  <c:v>Кукуштанское</c:v>
                </c:pt>
                <c:pt idx="9">
                  <c:v> Лобановское</c:v>
                </c:pt>
                <c:pt idx="10">
                  <c:v>Платошинское</c:v>
                </c:pt>
                <c:pt idx="11">
                  <c:v>Заболотское</c:v>
                </c:pt>
                <c:pt idx="12">
                  <c:v>Юго-Камское</c:v>
                </c:pt>
                <c:pt idx="13">
                  <c:v>Гамовское</c:v>
                </c:pt>
                <c:pt idx="14">
                  <c:v>Пальниковское</c:v>
                </c:pt>
                <c:pt idx="15">
                  <c:v> Усть-Качкинское</c:v>
                </c:pt>
                <c:pt idx="16">
                  <c:v>Юговское</c:v>
                </c:pt>
              </c:strCache>
            </c:strRef>
          </c:cat>
          <c:val>
            <c:numRef>
              <c:f>'Табл. 1'!$I$7:$I$23</c:f>
              <c:numCache>
                <c:formatCode>#,##0.0</c:formatCode>
                <c:ptCount val="17"/>
                <c:pt idx="0">
                  <c:v>99.945029521150545</c:v>
                </c:pt>
                <c:pt idx="1">
                  <c:v>99.829610093958181</c:v>
                </c:pt>
                <c:pt idx="2">
                  <c:v>99.774522868094564</c:v>
                </c:pt>
                <c:pt idx="3">
                  <c:v>99.746778058742848</c:v>
                </c:pt>
                <c:pt idx="4">
                  <c:v>99.746237330176768</c:v>
                </c:pt>
                <c:pt idx="5">
                  <c:v>99.733806331603631</c:v>
                </c:pt>
                <c:pt idx="6">
                  <c:v>99.509025732231251</c:v>
                </c:pt>
                <c:pt idx="7">
                  <c:v>99.390011940438114</c:v>
                </c:pt>
                <c:pt idx="8">
                  <c:v>99.149869625818326</c:v>
                </c:pt>
                <c:pt idx="9">
                  <c:v>98.966294557624508</c:v>
                </c:pt>
                <c:pt idx="10">
                  <c:v>98.94382301324211</c:v>
                </c:pt>
                <c:pt idx="11">
                  <c:v>98.819814525387685</c:v>
                </c:pt>
                <c:pt idx="12">
                  <c:v>98.453572125542038</c:v>
                </c:pt>
                <c:pt idx="13">
                  <c:v>98.448160531019653</c:v>
                </c:pt>
                <c:pt idx="14">
                  <c:v>97.291015457737416</c:v>
                </c:pt>
                <c:pt idx="15">
                  <c:v>73.764674676543109</c:v>
                </c:pt>
                <c:pt idx="16">
                  <c:v>47.815973805618853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62464"/>
        <c:axId val="15688832"/>
      </c:barChart>
      <c:catAx>
        <c:axId val="1566246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688832"/>
        <c:crossesAt val="0"/>
        <c:auto val="1"/>
        <c:lblAlgn val="ctr"/>
        <c:lblOffset val="100"/>
        <c:noMultiLvlLbl val="0"/>
      </c:catAx>
      <c:valAx>
        <c:axId val="15688832"/>
        <c:scaling>
          <c:orientation val="minMax"/>
          <c:max val="13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/>
                  <a:t>П</a:t>
                </a:r>
                <a:r>
                  <a:rPr lang="ru-RU" dirty="0" smtClean="0"/>
                  <a:t>роцент 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исполнения                                                </a:t>
                </a:r>
                <a:r>
                  <a:rPr lang="ru-RU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2.836340769903762E-2"/>
              <c:y val="0.10240791798767429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19050" cmpd="sng"/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662464"/>
        <c:crosses val="autoZero"/>
        <c:crossBetween val="between"/>
        <c:majorUnit val="100"/>
        <c:minorUnit val="100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985604958479574E-2"/>
          <c:y val="2.1923142034873878E-2"/>
          <c:w val="0.92149405334507928"/>
          <c:h val="0.574397593890667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Средняя заработная плата по поселениям, 
руб. </c:v>
                </c:pt>
              </c:strCache>
            </c:strRef>
          </c:tx>
          <c:spPr>
            <a:solidFill>
              <a:srgbClr val="1F497D">
                <a:lumMod val="40000"/>
                <a:lumOff val="60000"/>
              </a:srgbClr>
            </a:solidFill>
            <a:ln>
              <a:solidFill>
                <a:srgbClr val="4F81BD">
                  <a:lumMod val="60000"/>
                  <a:lumOff val="40000"/>
                </a:srgbClr>
              </a:solidFill>
            </a:ln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50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Кукуштанское </c:v>
                </c:pt>
                <c:pt idx="1">
                  <c:v>Юговское </c:v>
                </c:pt>
                <c:pt idx="2">
                  <c:v>Гамовское</c:v>
                </c:pt>
                <c:pt idx="3">
                  <c:v>Заболотское </c:v>
                </c:pt>
                <c:pt idx="4">
                  <c:v>Бершетское </c:v>
                </c:pt>
                <c:pt idx="5">
                  <c:v>Пальниковское </c:v>
                </c:pt>
                <c:pt idx="6">
                  <c:v>Платошинское </c:v>
                </c:pt>
                <c:pt idx="7">
                  <c:v>Сылвенское </c:v>
                </c:pt>
                <c:pt idx="8">
                  <c:v>Усть-Качкинское </c:v>
                </c:pt>
                <c:pt idx="9">
                  <c:v>Хохловское </c:v>
                </c:pt>
                <c:pt idx="10">
                  <c:v>Култаевское </c:v>
                </c:pt>
                <c:pt idx="11">
                  <c:v>Ю.Камское </c:v>
                </c:pt>
                <c:pt idx="12">
                  <c:v>Лобановское </c:v>
                </c:pt>
                <c:pt idx="13">
                  <c:v>Фроловское </c:v>
                </c:pt>
                <c:pt idx="14">
                  <c:v>Двуреченское </c:v>
                </c:pt>
                <c:pt idx="15">
                  <c:v>Кондратовское </c:v>
                </c:pt>
                <c:pt idx="16">
                  <c:v>Савинское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23958.15</c:v>
                </c:pt>
                <c:pt idx="1">
                  <c:v>24886.92</c:v>
                </c:pt>
                <c:pt idx="2">
                  <c:v>25356.44</c:v>
                </c:pt>
                <c:pt idx="3">
                  <c:v>25400</c:v>
                </c:pt>
                <c:pt idx="4">
                  <c:v>25785.83</c:v>
                </c:pt>
                <c:pt idx="5">
                  <c:v>25862.19</c:v>
                </c:pt>
                <c:pt idx="6">
                  <c:v>25961.11</c:v>
                </c:pt>
                <c:pt idx="7">
                  <c:v>26015.09</c:v>
                </c:pt>
                <c:pt idx="8">
                  <c:v>26076.58</c:v>
                </c:pt>
                <c:pt idx="9">
                  <c:v>26173.47</c:v>
                </c:pt>
                <c:pt idx="10">
                  <c:v>26781.119999999999</c:v>
                </c:pt>
                <c:pt idx="11">
                  <c:v>26968.67</c:v>
                </c:pt>
                <c:pt idx="12">
                  <c:v>27019.82</c:v>
                </c:pt>
                <c:pt idx="13">
                  <c:v>27223.119999999999</c:v>
                </c:pt>
                <c:pt idx="14">
                  <c:v>27986.400000000001</c:v>
                </c:pt>
                <c:pt idx="15">
                  <c:v>28535.17</c:v>
                </c:pt>
                <c:pt idx="16">
                  <c:v>31935.55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45152"/>
        <c:axId val="169466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Заработная плата в соответствии с Указами Президента - 25 396,5 руб.</c:v>
                </c:pt>
              </c:strCache>
            </c:strRef>
          </c:tx>
          <c:cat>
            <c:multiLvlStrRef>
              <c:f>Sheet1!#ССЫЛКА!</c:f>
            </c:multiLvlStrRef>
          </c:cat>
          <c:val>
            <c:numRef>
              <c:f>Sheet1!$C$2:$C$18</c:f>
              <c:numCache>
                <c:formatCode>#,##0.00</c:formatCode>
                <c:ptCount val="17"/>
                <c:pt idx="0">
                  <c:v>25396.5</c:v>
                </c:pt>
                <c:pt idx="1">
                  <c:v>25396.5</c:v>
                </c:pt>
                <c:pt idx="2">
                  <c:v>25396.5</c:v>
                </c:pt>
                <c:pt idx="3">
                  <c:v>25396.5</c:v>
                </c:pt>
                <c:pt idx="4">
                  <c:v>25396.5</c:v>
                </c:pt>
                <c:pt idx="5">
                  <c:v>25396.5</c:v>
                </c:pt>
                <c:pt idx="6">
                  <c:v>25396.5</c:v>
                </c:pt>
                <c:pt idx="7">
                  <c:v>25396.5</c:v>
                </c:pt>
                <c:pt idx="8">
                  <c:v>25396.5</c:v>
                </c:pt>
                <c:pt idx="9">
                  <c:v>25396.5</c:v>
                </c:pt>
                <c:pt idx="10">
                  <c:v>25396.5</c:v>
                </c:pt>
                <c:pt idx="11">
                  <c:v>25396.5</c:v>
                </c:pt>
                <c:pt idx="12">
                  <c:v>25396.5</c:v>
                </c:pt>
                <c:pt idx="13">
                  <c:v>25396.5</c:v>
                </c:pt>
                <c:pt idx="14">
                  <c:v>25396.5</c:v>
                </c:pt>
                <c:pt idx="15">
                  <c:v>25396.5</c:v>
                </c:pt>
                <c:pt idx="16">
                  <c:v>25396.5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45152"/>
        <c:axId val="16946688"/>
      </c:lineChart>
      <c:catAx>
        <c:axId val="16945152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694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946688"/>
        <c:scaling>
          <c:orientation val="minMax"/>
          <c:max val="32000"/>
          <c:min val="20000"/>
        </c:scaling>
        <c:delete val="0"/>
        <c:axPos val="l"/>
        <c:majorGridlines>
          <c:spPr>
            <a:ln w="3191">
              <a:solidFill>
                <a:schemeClr val="tx1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6945152"/>
        <c:crosses val="autoZero"/>
        <c:crossBetween val="between"/>
        <c:majorUnit val="2000"/>
        <c:minorUnit val="500"/>
      </c:valAx>
      <c:spPr>
        <a:noFill/>
        <a:ln w="12700">
          <a:solidFill>
            <a:schemeClr val="tx1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87746125055174051"/>
          <c:w val="0.99561451050854444"/>
          <c:h val="0.1082094481994493"/>
        </c:manualLayout>
      </c:layout>
      <c:overlay val="0"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годового плана по налоговым и неналоговым доходам бюджетов </a:t>
            </a:r>
            <a:r>
              <a:rPr lang="ru-RU" sz="1800" baseline="0" dirty="0"/>
              <a:t> </a:t>
            </a:r>
            <a:r>
              <a:rPr lang="ru-RU" sz="1800" dirty="0"/>
              <a:t>поселений по состоянию на 01.01.2018</a:t>
            </a:r>
            <a:r>
              <a:rPr lang="ru-RU" sz="1800" baseline="0" dirty="0"/>
              <a:t> </a:t>
            </a:r>
            <a:r>
              <a:rPr lang="ru-RU" sz="1800" dirty="0"/>
              <a:t> года</a:t>
            </a:r>
          </a:p>
        </c:rich>
      </c:tx>
      <c:layout>
        <c:manualLayout>
          <c:xMode val="edge"/>
          <c:yMode val="edge"/>
          <c:x val="0.17074605023894218"/>
          <c:y val="1.781340968742543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038491965698402E-2"/>
          <c:y val="0.16033772002275939"/>
          <c:w val="0.88498461535714157"/>
          <c:h val="0.6135731253530017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</c:dPt>
          <c:dPt>
            <c:idx val="1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</c:dPt>
          <c:dPt>
            <c:idx val="4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</c:dPt>
          <c:dPt>
            <c:idx val="6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</c:dPt>
          <c:dPt>
            <c:idx val="7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</c:dPt>
          <c:dPt>
            <c:idx val="8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</c:dPt>
          <c:dPt>
            <c:idx val="9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577092004913526E-3"/>
                  <c:y val="6.22132368589061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4.50691636518408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046598973108159E-7"/>
                  <c:y val="4.23011988366319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3.88962190536993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0808699417623309E-5"/>
                  <c:y val="4.45229481449953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4.15563595091154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94410158189685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5349116713946108E-5"/>
                  <c:y val="4.3105625310349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383776522884134E-3"/>
                  <c:y val="5.39235298290416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0808699417623309E-5"/>
                  <c:y val="-6.96488614598850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174765256958358E-3"/>
                  <c:y val="-3.0007158196134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8632561511784476E-3"/>
                  <c:y val="-6.4939155332856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2.8494626536232038E-3"/>
                  <c:y val="1.112273553218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1.57010443624616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204434491601394E-3"/>
                  <c:y val="-4.43793476864343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4509602231532178E-5"/>
                  <c:y val="-6.16412458932143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850623421801727E-3"/>
                  <c:y val="-1.65952682488112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4029180695847362E-3"/>
                  <c:y val="-6.8583397012082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3.5459582703677194E-5"/>
                  <c:y val="-1.29350919742627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'Таб. 2'!$B$7:$B$23</c:f>
              <c:strCache>
                <c:ptCount val="17"/>
                <c:pt idx="0">
                  <c:v>Кукуштанское</c:v>
                </c:pt>
                <c:pt idx="1">
                  <c:v>Кондратовское</c:v>
                </c:pt>
                <c:pt idx="2">
                  <c:v>Савинское</c:v>
                </c:pt>
                <c:pt idx="3">
                  <c:v>Бершетское</c:v>
                </c:pt>
                <c:pt idx="4">
                  <c:v>Хохловское </c:v>
                </c:pt>
                <c:pt idx="5">
                  <c:v>Лобановское</c:v>
                </c:pt>
                <c:pt idx="6">
                  <c:v>Гамовское</c:v>
                </c:pt>
                <c:pt idx="7">
                  <c:v>Сылвенское</c:v>
                </c:pt>
                <c:pt idx="8">
                  <c:v>Усть-Качкинское</c:v>
                </c:pt>
                <c:pt idx="9">
                  <c:v>Пальниковское</c:v>
                </c:pt>
                <c:pt idx="10">
                  <c:v>Фроловское</c:v>
                </c:pt>
                <c:pt idx="11">
                  <c:v>Платошинское</c:v>
                </c:pt>
                <c:pt idx="12">
                  <c:v>Двуреченское</c:v>
                </c:pt>
                <c:pt idx="13">
                  <c:v>Култаевское</c:v>
                </c:pt>
                <c:pt idx="14">
                  <c:v>Юговское</c:v>
                </c:pt>
                <c:pt idx="15">
                  <c:v>Юго-Камское</c:v>
                </c:pt>
                <c:pt idx="16">
                  <c:v>Заболотское</c:v>
                </c:pt>
              </c:strCache>
            </c:strRef>
          </c:cat>
          <c:val>
            <c:numRef>
              <c:f>'Таб. 2'!$I$7:$I$23</c:f>
              <c:numCache>
                <c:formatCode>#,##0.0</c:formatCode>
                <c:ptCount val="17"/>
                <c:pt idx="0">
                  <c:v>109.64883838890809</c:v>
                </c:pt>
                <c:pt idx="1">
                  <c:v>106.72337681510191</c:v>
                </c:pt>
                <c:pt idx="2">
                  <c:v>104.9388610941804</c:v>
                </c:pt>
                <c:pt idx="3">
                  <c:v>104.00442161979177</c:v>
                </c:pt>
                <c:pt idx="4">
                  <c:v>103.43098898145404</c:v>
                </c:pt>
                <c:pt idx="5">
                  <c:v>103.28172070342676</c:v>
                </c:pt>
                <c:pt idx="6">
                  <c:v>102.64007074546274</c:v>
                </c:pt>
                <c:pt idx="7">
                  <c:v>102.47386405612684</c:v>
                </c:pt>
                <c:pt idx="8">
                  <c:v>101.24534482836233</c:v>
                </c:pt>
                <c:pt idx="9">
                  <c:v>101.06025538707104</c:v>
                </c:pt>
                <c:pt idx="10">
                  <c:v>101.0128032575315</c:v>
                </c:pt>
                <c:pt idx="11">
                  <c:v>100.45879442940704</c:v>
                </c:pt>
                <c:pt idx="12">
                  <c:v>98.115590581990205</c:v>
                </c:pt>
                <c:pt idx="13">
                  <c:v>97.920874277142488</c:v>
                </c:pt>
                <c:pt idx="14">
                  <c:v>94.811095129783254</c:v>
                </c:pt>
                <c:pt idx="15">
                  <c:v>92.291115597637742</c:v>
                </c:pt>
                <c:pt idx="16">
                  <c:v>88.690669873381893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32704"/>
        <c:axId val="15438592"/>
      </c:barChart>
      <c:catAx>
        <c:axId val="1543270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438592"/>
        <c:crossesAt val="0"/>
        <c:auto val="1"/>
        <c:lblAlgn val="ctr"/>
        <c:lblOffset val="100"/>
        <c:noMultiLvlLbl val="0"/>
      </c:catAx>
      <c:valAx>
        <c:axId val="15438592"/>
        <c:scaling>
          <c:orientation val="minMax"/>
          <c:max val="125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Процент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 </a:t>
                </a:r>
                <a:r>
                  <a:rPr lang="ru-RU" dirty="0"/>
                  <a:t>исполнения </a:t>
                </a:r>
                <a:endParaRPr lang="ru-RU" dirty="0" smtClean="0"/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 </a:t>
                </a:r>
                <a:r>
                  <a:rPr lang="ru-RU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1.9402909777953975E-2"/>
              <c:y val="5.4549125415267151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432704"/>
        <c:crosses val="autoZero"/>
        <c:crossBetween val="between"/>
        <c:majorUnit val="101.7"/>
        <c:minorUnit val="101.7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бюджетов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поселений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2016-2017 годы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7378927500986871"/>
          <c:y val="2.27733298043626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45722968943615E-2"/>
          <c:y val="0.18175654513774014"/>
          <c:w val="0.93425799150302657"/>
          <c:h val="0.56197225346831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6'!$C$1</c:f>
              <c:strCache>
                <c:ptCount val="1"/>
                <c:pt idx="0">
                  <c:v>Факт 2016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6'!$C$2:$C$18</c:f>
              <c:numCache>
                <c:formatCode>#,##0.0</c:formatCode>
                <c:ptCount val="17"/>
                <c:pt idx="0">
                  <c:v>9965.19</c:v>
                </c:pt>
                <c:pt idx="1">
                  <c:v>17604.439999999999</c:v>
                </c:pt>
                <c:pt idx="2">
                  <c:v>43724.67</c:v>
                </c:pt>
                <c:pt idx="3">
                  <c:v>8557.2800000000007</c:v>
                </c:pt>
                <c:pt idx="4">
                  <c:v>77565.55</c:v>
                </c:pt>
                <c:pt idx="5">
                  <c:v>23909.119999999999</c:v>
                </c:pt>
                <c:pt idx="6">
                  <c:v>60338.27</c:v>
                </c:pt>
                <c:pt idx="7">
                  <c:v>28864.240000000002</c:v>
                </c:pt>
                <c:pt idx="8">
                  <c:v>4360.82</c:v>
                </c:pt>
                <c:pt idx="9">
                  <c:v>5726.73</c:v>
                </c:pt>
                <c:pt idx="10">
                  <c:v>59908.75</c:v>
                </c:pt>
                <c:pt idx="11">
                  <c:v>37551</c:v>
                </c:pt>
                <c:pt idx="12">
                  <c:v>27480.92</c:v>
                </c:pt>
                <c:pt idx="13">
                  <c:v>31327.74</c:v>
                </c:pt>
                <c:pt idx="14">
                  <c:v>8387.08</c:v>
                </c:pt>
                <c:pt idx="15">
                  <c:v>11444.69</c:v>
                </c:pt>
                <c:pt idx="16">
                  <c:v>20729.009999999998</c:v>
                </c:pt>
              </c:numCache>
            </c:numRef>
          </c:val>
        </c:ser>
        <c:ser>
          <c:idx val="1"/>
          <c:order val="1"/>
          <c:tx>
            <c:strRef>
              <c:f>'таб 6'!$D$1</c:f>
              <c:strCache>
                <c:ptCount val="1"/>
                <c:pt idx="0">
                  <c:v>Факт 2017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6'!$D$2:$D$18</c:f>
              <c:numCache>
                <c:formatCode>#,##0.0</c:formatCode>
                <c:ptCount val="17"/>
                <c:pt idx="0">
                  <c:v>10998.79</c:v>
                </c:pt>
                <c:pt idx="1">
                  <c:v>17526.099999999999</c:v>
                </c:pt>
                <c:pt idx="2">
                  <c:v>48847.72</c:v>
                </c:pt>
                <c:pt idx="3">
                  <c:v>9403.65</c:v>
                </c:pt>
                <c:pt idx="4">
                  <c:v>86822.53</c:v>
                </c:pt>
                <c:pt idx="5">
                  <c:v>24686.799999999999</c:v>
                </c:pt>
                <c:pt idx="6">
                  <c:v>72066.63</c:v>
                </c:pt>
                <c:pt idx="7">
                  <c:v>32018.17</c:v>
                </c:pt>
                <c:pt idx="8">
                  <c:v>5065.1400000000003</c:v>
                </c:pt>
                <c:pt idx="9">
                  <c:v>6546.98</c:v>
                </c:pt>
                <c:pt idx="10">
                  <c:v>69074.83</c:v>
                </c:pt>
                <c:pt idx="11">
                  <c:v>39642.25</c:v>
                </c:pt>
                <c:pt idx="12">
                  <c:v>31487.119999999999</c:v>
                </c:pt>
                <c:pt idx="13">
                  <c:v>31033.81</c:v>
                </c:pt>
                <c:pt idx="14">
                  <c:v>10852.3</c:v>
                </c:pt>
                <c:pt idx="15">
                  <c:v>11337.89</c:v>
                </c:pt>
                <c:pt idx="16">
                  <c:v>21370.7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626432"/>
        <c:axId val="16627968"/>
      </c:barChart>
      <c:catAx>
        <c:axId val="1662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27968"/>
        <c:crosses val="autoZero"/>
        <c:auto val="1"/>
        <c:lblAlgn val="ctr"/>
        <c:lblOffset val="100"/>
        <c:noMultiLvlLbl val="0"/>
      </c:catAx>
      <c:valAx>
        <c:axId val="1662796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2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2.772620297724239E-2"/>
              <c:y val="0.10112656751239428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26432"/>
        <c:crosses val="autoZero"/>
        <c:crossBetween val="between"/>
        <c:majorUnit val="50000"/>
        <c:minorUnit val="10000"/>
      </c:valAx>
    </c:plotArea>
    <c:legend>
      <c:legendPos val="r"/>
      <c:layout>
        <c:manualLayout>
          <c:xMode val="edge"/>
          <c:yMode val="edge"/>
          <c:x val="0.15157873621576903"/>
          <c:y val="0.94351191395193246"/>
          <c:w val="0.80002987074314469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600" dirty="0"/>
              <a:t>Исполнение годового плана по налогу на имущество физических  лиц 
бюджетов поселений по состоянию на 01.01.2018 года</a:t>
            </a:r>
          </a:p>
        </c:rich>
      </c:tx>
      <c:layout>
        <c:manualLayout>
          <c:xMode val="edge"/>
          <c:yMode val="edge"/>
          <c:x val="0.18766643619385212"/>
          <c:y val="3.277413240011665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104779109070596E-2"/>
          <c:y val="0.16969052370776441"/>
          <c:w val="0.86169694536466357"/>
          <c:h val="0.596584985307999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2.12438914748914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4100287320437546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959781409233394E-3"/>
                  <c:y val="6.202453170174920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079533315849734E-3"/>
                  <c:y val="3.43882441589151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3814430791601901E-5"/>
                  <c:y val="-1.106451874945075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399684335939908E-3"/>
                  <c:y val="1.8251029879543201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2433163191284503E-5"/>
                  <c:y val="2.72070709704333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2603481097526125E-3"/>
                  <c:y val="4.86288551679384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707823483884167E-5"/>
                  <c:y val="-9.634534743989445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95098853849299E-3"/>
                  <c:y val="2.3228056757805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2602381988683574E-3"/>
                  <c:y val="6.51822495697971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958682300390843E-3"/>
                  <c:y val="2.3004988614833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1662643928301909E-3"/>
                  <c:y val="4.10807506677559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2593589117943173E-3"/>
                  <c:y val="5.05568012607695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538822722536567E-3"/>
                  <c:y val="6.1911549135828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0104591197457104E-3"/>
                  <c:y val="4.517274744630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497505022927408E-3"/>
                  <c:y val="3.33515843632128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539128080151638E-3"/>
                  <c:y val="-3.18634330260478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4.377836748307014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4064702107200045E-3"/>
                  <c:y val="-2.5232705036737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8'!$B$7:$B$23</c:f>
              <c:strCache>
                <c:ptCount val="17"/>
                <c:pt idx="0">
                  <c:v>Кукуштанское</c:v>
                </c:pt>
                <c:pt idx="1">
                  <c:v>Двуреченское</c:v>
                </c:pt>
                <c:pt idx="2">
                  <c:v>Бершетское </c:v>
                </c:pt>
                <c:pt idx="3">
                  <c:v>Кондратовское</c:v>
                </c:pt>
                <c:pt idx="4">
                  <c:v>Култаевское</c:v>
                </c:pt>
                <c:pt idx="5">
                  <c:v>Лобановское</c:v>
                </c:pt>
                <c:pt idx="6">
                  <c:v>Заболотское</c:v>
                </c:pt>
                <c:pt idx="7">
                  <c:v>Хохловское</c:v>
                </c:pt>
                <c:pt idx="8">
                  <c:v>Пальниковское</c:v>
                </c:pt>
                <c:pt idx="9">
                  <c:v>Гамовское</c:v>
                </c:pt>
                <c:pt idx="10">
                  <c:v>Савинское </c:v>
                </c:pt>
                <c:pt idx="11">
                  <c:v>Усть-Качкинское</c:v>
                </c:pt>
                <c:pt idx="12">
                  <c:v>Сылвенское</c:v>
                </c:pt>
                <c:pt idx="13">
                  <c:v>Платошинское </c:v>
                </c:pt>
                <c:pt idx="14">
                  <c:v>Юго-Камское</c:v>
                </c:pt>
                <c:pt idx="15">
                  <c:v>Юговское</c:v>
                </c:pt>
                <c:pt idx="16">
                  <c:v>Фроловское</c:v>
                </c:pt>
              </c:strCache>
            </c:strRef>
          </c:cat>
          <c:val>
            <c:numRef>
              <c:f>'Табл. 8'!$I$7:$I$23</c:f>
              <c:numCache>
                <c:formatCode>#,##0.0</c:formatCode>
                <c:ptCount val="17"/>
                <c:pt idx="0">
                  <c:v>118.77041306436118</c:v>
                </c:pt>
                <c:pt idx="1">
                  <c:v>113.70071630650696</c:v>
                </c:pt>
                <c:pt idx="2">
                  <c:v>105.16088765603328</c:v>
                </c:pt>
                <c:pt idx="3">
                  <c:v>103.52850600349851</c:v>
                </c:pt>
                <c:pt idx="4">
                  <c:v>102.57223729213352</c:v>
                </c:pt>
                <c:pt idx="5">
                  <c:v>102.35452805922394</c:v>
                </c:pt>
                <c:pt idx="6">
                  <c:v>101.92344497607655</c:v>
                </c:pt>
                <c:pt idx="7">
                  <c:v>101.80521904913213</c:v>
                </c:pt>
                <c:pt idx="8">
                  <c:v>101.70151405912043</c:v>
                </c:pt>
                <c:pt idx="9">
                  <c:v>101.57170731707316</c:v>
                </c:pt>
                <c:pt idx="10">
                  <c:v>101.42762430939226</c:v>
                </c:pt>
                <c:pt idx="11">
                  <c:v>101.08902532617039</c:v>
                </c:pt>
                <c:pt idx="12">
                  <c:v>100.44638120500191</c:v>
                </c:pt>
                <c:pt idx="13">
                  <c:v>93.45437171524128</c:v>
                </c:pt>
                <c:pt idx="14">
                  <c:v>68.528616852146257</c:v>
                </c:pt>
                <c:pt idx="15">
                  <c:v>64.606621573513706</c:v>
                </c:pt>
                <c:pt idx="16">
                  <c:v>52.606305578011316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98944"/>
        <c:axId val="15300480"/>
      </c:barChart>
      <c:catAx>
        <c:axId val="15298944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300480"/>
        <c:crosses val="autoZero"/>
        <c:auto val="1"/>
        <c:lblAlgn val="ctr"/>
        <c:lblOffset val="100"/>
        <c:noMultiLvlLbl val="0"/>
      </c:catAx>
      <c:valAx>
        <c:axId val="15300480"/>
        <c:scaling>
          <c:orientation val="minMax"/>
          <c:max val="13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>
              <a:solidFill>
                <a:schemeClr val="bg1"/>
              </a:solidFill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200" dirty="0" smtClean="0"/>
                  <a:t>Процент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200" dirty="0" smtClean="0"/>
                  <a:t> </a:t>
                </a:r>
                <a:r>
                  <a:rPr lang="ru-RU" sz="1200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9434192191309551E-2"/>
              <c:y val="5.3052930883639542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298944"/>
        <c:crosses val="autoZero"/>
        <c:crossBetween val="between"/>
        <c:majorUnit val="99.8"/>
        <c:minorUnit val="99.8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>
                <a:effectLst/>
                <a:latin typeface="Times New Roman" pitchFamily="18" charset="0"/>
                <a:cs typeface="Times New Roman" pitchFamily="18" charset="0"/>
              </a:rPr>
              <a:t>Доходы по налогу на имущество физических лиц бюджетов   поселений за 2016 – 2017 годы</a:t>
            </a: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9289595055363648"/>
          <c:y val="3.39778115970797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45722968943615E-2"/>
          <c:y val="0.18175654513774014"/>
          <c:w val="0.93425799150302657"/>
          <c:h val="0.56197225346831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6'!$C$1</c:f>
              <c:strCache>
                <c:ptCount val="1"/>
                <c:pt idx="0">
                  <c:v>Факт 2016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6'!$C$2:$C$18</c:f>
              <c:numCache>
                <c:formatCode>#,##0.0</c:formatCode>
                <c:ptCount val="17"/>
                <c:pt idx="0">
                  <c:v>562.44000000000005</c:v>
                </c:pt>
                <c:pt idx="1">
                  <c:v>1037.5999999999999</c:v>
                </c:pt>
                <c:pt idx="2">
                  <c:v>1311.8</c:v>
                </c:pt>
                <c:pt idx="3">
                  <c:v>741.18</c:v>
                </c:pt>
                <c:pt idx="4">
                  <c:v>4243.59</c:v>
                </c:pt>
                <c:pt idx="5">
                  <c:v>2318.7199999999998</c:v>
                </c:pt>
                <c:pt idx="6">
                  <c:v>4946.93</c:v>
                </c:pt>
                <c:pt idx="7">
                  <c:v>2393.1799999999998</c:v>
                </c:pt>
                <c:pt idx="8">
                  <c:v>100.55</c:v>
                </c:pt>
                <c:pt idx="9">
                  <c:v>198.87</c:v>
                </c:pt>
                <c:pt idx="10">
                  <c:v>1675.73</c:v>
                </c:pt>
                <c:pt idx="11">
                  <c:v>2995.73</c:v>
                </c:pt>
                <c:pt idx="12">
                  <c:v>982.27</c:v>
                </c:pt>
                <c:pt idx="13">
                  <c:v>4663.6499999999996</c:v>
                </c:pt>
                <c:pt idx="14">
                  <c:v>993.98</c:v>
                </c:pt>
                <c:pt idx="15">
                  <c:v>460.87</c:v>
                </c:pt>
                <c:pt idx="16">
                  <c:v>1734.71</c:v>
                </c:pt>
              </c:numCache>
            </c:numRef>
          </c:val>
        </c:ser>
        <c:ser>
          <c:idx val="1"/>
          <c:order val="1"/>
          <c:tx>
            <c:strRef>
              <c:f>'таб 6'!$D$1</c:f>
              <c:strCache>
                <c:ptCount val="1"/>
                <c:pt idx="0">
                  <c:v>Факт 2017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6'!$D$2:$D$18</c:f>
              <c:numCache>
                <c:formatCode>#,##0.0</c:formatCode>
                <c:ptCount val="17"/>
                <c:pt idx="0">
                  <c:v>758.21</c:v>
                </c:pt>
                <c:pt idx="1">
                  <c:v>1041.1099999999999</c:v>
                </c:pt>
                <c:pt idx="2">
                  <c:v>1888.91</c:v>
                </c:pt>
                <c:pt idx="3">
                  <c:v>958.59</c:v>
                </c:pt>
                <c:pt idx="4">
                  <c:v>5486.4</c:v>
                </c:pt>
                <c:pt idx="5">
                  <c:v>2349.16</c:v>
                </c:pt>
                <c:pt idx="6">
                  <c:v>6087.97</c:v>
                </c:pt>
                <c:pt idx="7">
                  <c:v>3262.96</c:v>
                </c:pt>
                <c:pt idx="8">
                  <c:v>141.06</c:v>
                </c:pt>
                <c:pt idx="9">
                  <c:v>332.52</c:v>
                </c:pt>
                <c:pt idx="10">
                  <c:v>1835.84</c:v>
                </c:pt>
                <c:pt idx="11">
                  <c:v>2650.78</c:v>
                </c:pt>
                <c:pt idx="12">
                  <c:v>1317.19</c:v>
                </c:pt>
                <c:pt idx="13">
                  <c:v>650.74</c:v>
                </c:pt>
                <c:pt idx="14">
                  <c:v>1025.26</c:v>
                </c:pt>
                <c:pt idx="15">
                  <c:v>362.96</c:v>
                </c:pt>
                <c:pt idx="16">
                  <c:v>862.09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688256"/>
        <c:axId val="16689792"/>
      </c:barChart>
      <c:catAx>
        <c:axId val="16688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89792"/>
        <c:crosses val="autoZero"/>
        <c:auto val="1"/>
        <c:lblAlgn val="ctr"/>
        <c:lblOffset val="100"/>
        <c:noMultiLvlLbl val="0"/>
      </c:catAx>
      <c:valAx>
        <c:axId val="16689792"/>
        <c:scaling>
          <c:orientation val="minMax"/>
          <c:max val="7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2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1.6281526159307086E-2"/>
              <c:y val="0.10826940750053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88256"/>
        <c:crosses val="autoZero"/>
        <c:crossBetween val="between"/>
        <c:majorUnit val="1000"/>
        <c:minorUnit val="100"/>
      </c:valAx>
    </c:plotArea>
    <c:legend>
      <c:legendPos val="r"/>
      <c:layout>
        <c:manualLayout>
          <c:xMode val="edge"/>
          <c:yMode val="edge"/>
          <c:x val="0.15157873621576903"/>
          <c:y val="0.94351191395193246"/>
          <c:w val="0.80002987074314469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годового плана по земельному налогу  бюджетов                                                                                             поселений по состоянию на 01.01.2018</a:t>
            </a:r>
            <a:r>
              <a:rPr lang="ru-RU" sz="1800" baseline="0" dirty="0"/>
              <a:t> </a:t>
            </a:r>
            <a:r>
              <a:rPr lang="ru-RU" sz="1800" dirty="0"/>
              <a:t>года</a:t>
            </a:r>
          </a:p>
        </c:rich>
      </c:tx>
      <c:layout>
        <c:manualLayout>
          <c:xMode val="edge"/>
          <c:yMode val="edge"/>
          <c:x val="0.1941037737920519"/>
          <c:y val="1.477730668281849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4921853248349018E-2"/>
          <c:y val="0.17246979791861683"/>
          <c:w val="0.86956145597564638"/>
          <c:h val="0.603086320503643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7.51001229741387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66050173960839E-3"/>
                  <c:y val="3.6569205073142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961184820185003E-3"/>
                  <c:y val="1.70254941908485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302205744800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6120218579235E-3"/>
                  <c:y val="3.69707431279513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2.18916344960119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661611537458451E-3"/>
                  <c:y val="8.438595525209698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5401501385753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1850476935626178E-3"/>
                  <c:y val="4.47655231907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66120218579235E-3"/>
                  <c:y val="7.13451585290499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3.7295284093807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66120218579235E-3"/>
                  <c:y val="3.92411126794895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018099206310814E-16"/>
                  <c:y val="2.2865257393582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366120218579235E-3"/>
                  <c:y val="4.21619813721988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66120218579235E-3"/>
                  <c:y val="6.01591242779317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5.30222693531283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1.366120218579235E-3"/>
                  <c:y val="2.68958010918181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10'!$B$7:$B$23</c:f>
              <c:strCache>
                <c:ptCount val="17"/>
                <c:pt idx="0">
                  <c:v>Кукуштанское</c:v>
                </c:pt>
                <c:pt idx="1">
                  <c:v>Кондратовское</c:v>
                </c:pt>
                <c:pt idx="2">
                  <c:v>Хохловское</c:v>
                </c:pt>
                <c:pt idx="3">
                  <c:v>Лобановское</c:v>
                </c:pt>
                <c:pt idx="4">
                  <c:v>Бершетское</c:v>
                </c:pt>
                <c:pt idx="5">
                  <c:v>Савинское</c:v>
                </c:pt>
                <c:pt idx="6">
                  <c:v>Пальниковское</c:v>
                </c:pt>
                <c:pt idx="7">
                  <c:v>Сылвенское</c:v>
                </c:pt>
                <c:pt idx="8">
                  <c:v>Фроловское </c:v>
                </c:pt>
                <c:pt idx="9">
                  <c:v>Усть-Качкинское</c:v>
                </c:pt>
                <c:pt idx="10">
                  <c:v>Платошинское</c:v>
                </c:pt>
                <c:pt idx="11">
                  <c:v>Гамовское</c:v>
                </c:pt>
                <c:pt idx="12">
                  <c:v>Юговское</c:v>
                </c:pt>
                <c:pt idx="13">
                  <c:v>Култаевское</c:v>
                </c:pt>
                <c:pt idx="14">
                  <c:v>Двуреченское</c:v>
                </c:pt>
                <c:pt idx="15">
                  <c:v>Юго-Камское</c:v>
                </c:pt>
                <c:pt idx="16">
                  <c:v>Заболотское</c:v>
                </c:pt>
              </c:strCache>
            </c:strRef>
          </c:cat>
          <c:val>
            <c:numRef>
              <c:f>'Табл. 10'!$I$7:$I$23</c:f>
              <c:numCache>
                <c:formatCode>#,##0.0</c:formatCode>
                <c:ptCount val="17"/>
                <c:pt idx="0">
                  <c:v>106.80322160758624</c:v>
                </c:pt>
                <c:pt idx="1">
                  <c:v>106.34750617053975</c:v>
                </c:pt>
                <c:pt idx="2">
                  <c:v>104.86208376263116</c:v>
                </c:pt>
                <c:pt idx="3">
                  <c:v>103.82391035874574</c:v>
                </c:pt>
                <c:pt idx="4">
                  <c:v>103.05555555555554</c:v>
                </c:pt>
                <c:pt idx="5">
                  <c:v>102.50455026455028</c:v>
                </c:pt>
                <c:pt idx="6">
                  <c:v>102.47382920110194</c:v>
                </c:pt>
                <c:pt idx="7">
                  <c:v>102.31599736039902</c:v>
                </c:pt>
                <c:pt idx="8">
                  <c:v>102.22627917000185</c:v>
                </c:pt>
                <c:pt idx="9">
                  <c:v>101.52311841410182</c:v>
                </c:pt>
                <c:pt idx="10">
                  <c:v>100.37665782493367</c:v>
                </c:pt>
                <c:pt idx="11">
                  <c:v>99.71006097560975</c:v>
                </c:pt>
                <c:pt idx="12">
                  <c:v>96.870534309980656</c:v>
                </c:pt>
                <c:pt idx="13">
                  <c:v>95.313103454868738</c:v>
                </c:pt>
                <c:pt idx="14">
                  <c:v>88.421587915901796</c:v>
                </c:pt>
                <c:pt idx="15">
                  <c:v>87.535812467937092</c:v>
                </c:pt>
                <c:pt idx="16">
                  <c:v>84.368753154972239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00192"/>
        <c:axId val="15801728"/>
      </c:barChart>
      <c:catAx>
        <c:axId val="1580019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801728"/>
        <c:crosses val="autoZero"/>
        <c:auto val="1"/>
        <c:lblAlgn val="ctr"/>
        <c:lblOffset val="100"/>
        <c:noMultiLvlLbl val="0"/>
      </c:catAx>
      <c:valAx>
        <c:axId val="15801728"/>
        <c:scaling>
          <c:orientation val="minMax"/>
          <c:max val="12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Процент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9466094541979669E-2"/>
              <c:y val="6.5320632123781724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5800192"/>
        <c:crosses val="autoZero"/>
        <c:crossBetween val="between"/>
        <c:majorUnit val="98.2"/>
        <c:minorUnit val="98.2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>
                <a:effectLst/>
                <a:latin typeface="Times New Roman" pitchFamily="18" charset="0"/>
                <a:cs typeface="Times New Roman" pitchFamily="18" charset="0"/>
              </a:rPr>
              <a:t>Доходы по земельному налогу бюджетов поселений                          за 2016 – 2017 годы</a:t>
            </a:r>
            <a:endParaRPr lang="ru-RU" sz="1800" dirty="0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0759339327961165"/>
          <c:y val="2.27733298043626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45722968943615E-2"/>
          <c:y val="0.18175654513774014"/>
          <c:w val="0.93425799150302657"/>
          <c:h val="0.56197225346831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6'!$C$1</c:f>
              <c:strCache>
                <c:ptCount val="1"/>
                <c:pt idx="0">
                  <c:v>Факт 2016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6'!$C$2:$C$18</c:f>
              <c:numCache>
                <c:formatCode>#,##0.0</c:formatCode>
                <c:ptCount val="17"/>
                <c:pt idx="0">
                  <c:v>4453.47</c:v>
                </c:pt>
                <c:pt idx="1">
                  <c:v>6584.38</c:v>
                </c:pt>
                <c:pt idx="2">
                  <c:v>18581.3</c:v>
                </c:pt>
                <c:pt idx="3">
                  <c:v>5757.43</c:v>
                </c:pt>
                <c:pt idx="4">
                  <c:v>14784</c:v>
                </c:pt>
                <c:pt idx="5">
                  <c:v>9351.8799999999992</c:v>
                </c:pt>
                <c:pt idx="6">
                  <c:v>32673.200000000001</c:v>
                </c:pt>
                <c:pt idx="7">
                  <c:v>11003.74</c:v>
                </c:pt>
                <c:pt idx="8">
                  <c:v>1103.6400000000001</c:v>
                </c:pt>
                <c:pt idx="9">
                  <c:v>981.69</c:v>
                </c:pt>
                <c:pt idx="10">
                  <c:v>18249.73</c:v>
                </c:pt>
                <c:pt idx="11">
                  <c:v>12644.68</c:v>
                </c:pt>
                <c:pt idx="12">
                  <c:v>15284.19</c:v>
                </c:pt>
                <c:pt idx="13">
                  <c:v>13858.35</c:v>
                </c:pt>
                <c:pt idx="14">
                  <c:v>4373.16</c:v>
                </c:pt>
                <c:pt idx="15">
                  <c:v>4018.42</c:v>
                </c:pt>
                <c:pt idx="16">
                  <c:v>8547.67</c:v>
                </c:pt>
              </c:numCache>
            </c:numRef>
          </c:val>
        </c:ser>
        <c:ser>
          <c:idx val="1"/>
          <c:order val="1"/>
          <c:tx>
            <c:strRef>
              <c:f>'таб 6'!$D$1</c:f>
              <c:strCache>
                <c:ptCount val="1"/>
                <c:pt idx="0">
                  <c:v>Факт 2017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6'!$D$2:$D$18</c:f>
              <c:numCache>
                <c:formatCode>#,##0.0</c:formatCode>
                <c:ptCount val="17"/>
                <c:pt idx="0">
                  <c:v>4878.6499999999996</c:v>
                </c:pt>
                <c:pt idx="1">
                  <c:v>6540.98</c:v>
                </c:pt>
                <c:pt idx="2">
                  <c:v>22152.34</c:v>
                </c:pt>
                <c:pt idx="3">
                  <c:v>6685.38</c:v>
                </c:pt>
                <c:pt idx="4">
                  <c:v>15528.48</c:v>
                </c:pt>
                <c:pt idx="5">
                  <c:v>9493.4500000000007</c:v>
                </c:pt>
                <c:pt idx="6">
                  <c:v>39881.29</c:v>
                </c:pt>
                <c:pt idx="7">
                  <c:v>13787.4</c:v>
                </c:pt>
                <c:pt idx="8">
                  <c:v>1301.93</c:v>
                </c:pt>
                <c:pt idx="9">
                  <c:v>1135.26</c:v>
                </c:pt>
                <c:pt idx="10">
                  <c:v>19373.36</c:v>
                </c:pt>
                <c:pt idx="11">
                  <c:v>14993.11</c:v>
                </c:pt>
                <c:pt idx="12">
                  <c:v>18257.41</c:v>
                </c:pt>
                <c:pt idx="13">
                  <c:v>16602.57</c:v>
                </c:pt>
                <c:pt idx="14">
                  <c:v>4814.04</c:v>
                </c:pt>
                <c:pt idx="15">
                  <c:v>4311.32</c:v>
                </c:pt>
                <c:pt idx="16">
                  <c:v>10272.1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774656"/>
        <c:axId val="16776192"/>
      </c:barChart>
      <c:catAx>
        <c:axId val="1677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776192"/>
        <c:crosses val="autoZero"/>
        <c:auto val="1"/>
        <c:lblAlgn val="ctr"/>
        <c:lblOffset val="100"/>
        <c:noMultiLvlLbl val="0"/>
      </c:catAx>
      <c:valAx>
        <c:axId val="16776192"/>
        <c:scaling>
          <c:orientation val="minMax"/>
          <c:max val="40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2.3630247522294694E-2"/>
              <c:y val="0.10826940750053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774656"/>
        <c:crosses val="autoZero"/>
        <c:crossBetween val="between"/>
        <c:majorUnit val="10000"/>
        <c:minorUnit val="5000"/>
      </c:valAx>
    </c:plotArea>
    <c:legend>
      <c:legendPos val="r"/>
      <c:layout>
        <c:manualLayout>
          <c:xMode val="edge"/>
          <c:yMode val="edge"/>
          <c:x val="0.15157873621576903"/>
          <c:y val="0.94351191395193246"/>
          <c:w val="0.80002987074314469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 годового плана </a:t>
            </a:r>
            <a:r>
              <a:rPr lang="ru-RU" sz="1800" baseline="0" dirty="0"/>
              <a:t> </a:t>
            </a:r>
            <a:r>
              <a:rPr lang="ru-RU" sz="1800" dirty="0"/>
              <a:t>по транспортному налогу  бюджетов                                                                                             поселений по состоянию на 01.01.2018 года</a:t>
            </a:r>
          </a:p>
        </c:rich>
      </c:tx>
      <c:layout>
        <c:manualLayout>
          <c:xMode val="edge"/>
          <c:yMode val="edge"/>
          <c:x val="0.20183956692913385"/>
          <c:y val="2.591921843102945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538472137578676"/>
          <c:y val="0.19298274027642276"/>
          <c:w val="0.87792722785924715"/>
          <c:h val="0.565790337063130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2369607645198197E-3"/>
                  <c:y val="1.5727869407270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044054023342118E-3"/>
                  <c:y val="5.30611342121560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0242151621226866E-5"/>
                  <c:y val="2.71904214220413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4766121499860036E-5"/>
                  <c:y val="5.24256097201332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706760123833517E-3"/>
                  <c:y val="1.91630540564451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5304581119545907E-3"/>
                  <c:y val="-7.023209177504497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2939202271847166E-5"/>
                  <c:y val="4.18950074237463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54825523858698E-3"/>
                  <c:y val="6.55939994471375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54825523858698E-3"/>
                  <c:y val="4.524010320555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2566154640506002E-3"/>
                  <c:y val="5.07705624813865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536322743184029E-4"/>
                  <c:y val="3.47916482349818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5441492506703496E-3"/>
                  <c:y val="-4.61519201547175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8602743294902053E-4"/>
                  <c:y val="2.81532926361739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4.1795197986735292E-5"/>
                  <c:y val="-9.080185201568904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0953224299961683E-4"/>
                  <c:y val="4.7749859919195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307301751215525E-3"/>
                  <c:y val="3.5306429750363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62277871003829E-3"/>
                  <c:y val="5.54465421408750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0908860831298831E-7"/>
                  <c:y val="-3.4056557075102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3854253255749516E-3"/>
                  <c:y val="-2.06131717087995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-4.595765989777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9'!$B$7:$B$23</c:f>
              <c:strCache>
                <c:ptCount val="17"/>
                <c:pt idx="0">
                  <c:v>Юговское</c:v>
                </c:pt>
                <c:pt idx="1">
                  <c:v>Сылвенское</c:v>
                </c:pt>
                <c:pt idx="2">
                  <c:v>Кукуштанское</c:v>
                </c:pt>
                <c:pt idx="3">
                  <c:v>Кондратовское</c:v>
                </c:pt>
                <c:pt idx="4">
                  <c:v>Бершетское</c:v>
                </c:pt>
                <c:pt idx="5">
                  <c:v>Двуреченское</c:v>
                </c:pt>
                <c:pt idx="6">
                  <c:v>Фроловское </c:v>
                </c:pt>
                <c:pt idx="7">
                  <c:v>Хохловское</c:v>
                </c:pt>
                <c:pt idx="8">
                  <c:v>Юго-Камское</c:v>
                </c:pt>
                <c:pt idx="9">
                  <c:v>Гамовское</c:v>
                </c:pt>
                <c:pt idx="10">
                  <c:v>Лобановское</c:v>
                </c:pt>
                <c:pt idx="11">
                  <c:v>Култаевское</c:v>
                </c:pt>
                <c:pt idx="12">
                  <c:v>Усть-Качкинское</c:v>
                </c:pt>
                <c:pt idx="13">
                  <c:v>Пальниковское</c:v>
                </c:pt>
                <c:pt idx="14">
                  <c:v>Савинское</c:v>
                </c:pt>
                <c:pt idx="15">
                  <c:v>Платошинское</c:v>
                </c:pt>
                <c:pt idx="16">
                  <c:v>Заболотское</c:v>
                </c:pt>
              </c:strCache>
            </c:strRef>
          </c:cat>
          <c:val>
            <c:numRef>
              <c:f>'Табл. 9'!$I$7:$I$23</c:f>
              <c:numCache>
                <c:formatCode>#,##0.0</c:formatCode>
                <c:ptCount val="17"/>
                <c:pt idx="0">
                  <c:v>118.14135464871687</c:v>
                </c:pt>
                <c:pt idx="1">
                  <c:v>112.65687181860248</c:v>
                </c:pt>
                <c:pt idx="2">
                  <c:v>108.84764007728403</c:v>
                </c:pt>
                <c:pt idx="3">
                  <c:v>107.09909673002443</c:v>
                </c:pt>
                <c:pt idx="4">
                  <c:v>106.0622081240638</c:v>
                </c:pt>
                <c:pt idx="5">
                  <c:v>105.91674573055028</c:v>
                </c:pt>
                <c:pt idx="6">
                  <c:v>105.60569352711565</c:v>
                </c:pt>
                <c:pt idx="7">
                  <c:v>105.02240786116013</c:v>
                </c:pt>
                <c:pt idx="8">
                  <c:v>104.11043123543125</c:v>
                </c:pt>
                <c:pt idx="9">
                  <c:v>104.10536585365853</c:v>
                </c:pt>
                <c:pt idx="10">
                  <c:v>103.43528055627857</c:v>
                </c:pt>
                <c:pt idx="11">
                  <c:v>103.17601018435569</c:v>
                </c:pt>
                <c:pt idx="12">
                  <c:v>102.92600998638221</c:v>
                </c:pt>
                <c:pt idx="13">
                  <c:v>102.85888448643705</c:v>
                </c:pt>
                <c:pt idx="14">
                  <c:v>100.0675400291121</c:v>
                </c:pt>
                <c:pt idx="15">
                  <c:v>99.574810606060609</c:v>
                </c:pt>
                <c:pt idx="16">
                  <c:v>99.403993855606771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61664"/>
        <c:axId val="66920448"/>
      </c:barChart>
      <c:catAx>
        <c:axId val="2576166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6920448"/>
        <c:crosses val="autoZero"/>
        <c:auto val="1"/>
        <c:lblAlgn val="ctr"/>
        <c:lblOffset val="100"/>
        <c:noMultiLvlLbl val="0"/>
      </c:catAx>
      <c:valAx>
        <c:axId val="66920448"/>
        <c:scaling>
          <c:orientation val="minMax"/>
          <c:max val="145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8377843394575679E-2"/>
              <c:y val="8.9298046077573634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5761664"/>
        <c:crosses val="autoZero"/>
        <c:crossBetween val="between"/>
        <c:majorUnit val="105.1"/>
        <c:minorUnit val="105.1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>
                <a:effectLst/>
                <a:latin typeface="Times New Roman" pitchFamily="18" charset="0"/>
                <a:cs typeface="Times New Roman" pitchFamily="18" charset="0"/>
              </a:rPr>
              <a:t>Доходы по транспортному налогу бюджетов поселений                          за 2016 – 2017 годы</a:t>
            </a:r>
            <a:endParaRPr lang="ru-RU" sz="1800" dirty="0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9877492764402652"/>
          <c:y val="3.39778115970797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45722968943615E-2"/>
          <c:y val="0.18175654513774014"/>
          <c:w val="0.93425799150302657"/>
          <c:h val="0.56197225346831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6'!$C$1</c:f>
              <c:strCache>
                <c:ptCount val="1"/>
                <c:pt idx="0">
                  <c:v>Факт 2016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6'!$C$2:$C$18</c:f>
              <c:numCache>
                <c:formatCode>#,##0.0</c:formatCode>
                <c:ptCount val="17"/>
                <c:pt idx="0">
                  <c:v>1222.4100000000001</c:v>
                </c:pt>
                <c:pt idx="1">
                  <c:v>2651.45</c:v>
                </c:pt>
                <c:pt idx="2">
                  <c:v>4782.2299999999996</c:v>
                </c:pt>
                <c:pt idx="3">
                  <c:v>481.21</c:v>
                </c:pt>
                <c:pt idx="4">
                  <c:v>7080.43</c:v>
                </c:pt>
                <c:pt idx="5">
                  <c:v>2699.8</c:v>
                </c:pt>
                <c:pt idx="6">
                  <c:v>6429.9</c:v>
                </c:pt>
                <c:pt idx="7">
                  <c:v>4539.3100000000004</c:v>
                </c:pt>
                <c:pt idx="8">
                  <c:v>490.2</c:v>
                </c:pt>
                <c:pt idx="9">
                  <c:v>920.67</c:v>
                </c:pt>
                <c:pt idx="10">
                  <c:v>5970.2</c:v>
                </c:pt>
                <c:pt idx="11">
                  <c:v>4229.47</c:v>
                </c:pt>
                <c:pt idx="12">
                  <c:v>2804.23</c:v>
                </c:pt>
                <c:pt idx="13">
                  <c:v>3381.11</c:v>
                </c:pt>
                <c:pt idx="14">
                  <c:v>769.13</c:v>
                </c:pt>
                <c:pt idx="15">
                  <c:v>1297.3</c:v>
                </c:pt>
                <c:pt idx="16">
                  <c:v>2752.83</c:v>
                </c:pt>
              </c:numCache>
            </c:numRef>
          </c:val>
        </c:ser>
        <c:ser>
          <c:idx val="1"/>
          <c:order val="1"/>
          <c:tx>
            <c:strRef>
              <c:f>'таб 6'!$D$1</c:f>
              <c:strCache>
                <c:ptCount val="1"/>
                <c:pt idx="0">
                  <c:v>Факт 2017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6'!$B$2:$B$18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 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6'!$D$2:$D$18</c:f>
              <c:numCache>
                <c:formatCode>#,##0.0</c:formatCode>
                <c:ptCount val="17"/>
                <c:pt idx="0">
                  <c:v>1564.81</c:v>
                </c:pt>
                <c:pt idx="1">
                  <c:v>3201.24</c:v>
                </c:pt>
                <c:pt idx="2">
                  <c:v>5358.54</c:v>
                </c:pt>
                <c:pt idx="3">
                  <c:v>647.12</c:v>
                </c:pt>
                <c:pt idx="4">
                  <c:v>9448.7000000000007</c:v>
                </c:pt>
                <c:pt idx="5">
                  <c:v>3154.84</c:v>
                </c:pt>
                <c:pt idx="6">
                  <c:v>8753.0400000000009</c:v>
                </c:pt>
                <c:pt idx="7">
                  <c:v>5563.37</c:v>
                </c:pt>
                <c:pt idx="8">
                  <c:v>674.96</c:v>
                </c:pt>
                <c:pt idx="9">
                  <c:v>1051.51</c:v>
                </c:pt>
                <c:pt idx="10">
                  <c:v>6874.64</c:v>
                </c:pt>
                <c:pt idx="11">
                  <c:v>4869.03</c:v>
                </c:pt>
                <c:pt idx="12">
                  <c:v>3401.19</c:v>
                </c:pt>
                <c:pt idx="13">
                  <c:v>3979.74</c:v>
                </c:pt>
                <c:pt idx="14">
                  <c:v>827.23</c:v>
                </c:pt>
                <c:pt idx="15">
                  <c:v>1404.11</c:v>
                </c:pt>
                <c:pt idx="16">
                  <c:v>3573.07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115584"/>
        <c:axId val="16117120"/>
      </c:barChart>
      <c:catAx>
        <c:axId val="1611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117120"/>
        <c:crosses val="autoZero"/>
        <c:auto val="1"/>
        <c:lblAlgn val="ctr"/>
        <c:lblOffset val="100"/>
        <c:noMultiLvlLbl val="0"/>
      </c:catAx>
      <c:valAx>
        <c:axId val="16117120"/>
        <c:scaling>
          <c:orientation val="minMax"/>
          <c:max val="10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2.3630247522294694E-2"/>
              <c:y val="0.10826940750053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115584"/>
        <c:crosses val="autoZero"/>
        <c:crossBetween val="between"/>
        <c:majorUnit val="1000"/>
        <c:minorUnit val="1000"/>
      </c:valAx>
    </c:plotArea>
    <c:legend>
      <c:legendPos val="r"/>
      <c:layout>
        <c:manualLayout>
          <c:xMode val="edge"/>
          <c:yMode val="edge"/>
          <c:x val="0.15157873621576903"/>
          <c:y val="0.94351191395193246"/>
          <c:w val="0.80002987074314469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3" y="2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46B91-2026-4917-A68D-7D30C2F6D4ED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3664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3" y="9443664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F97B1-03E9-4113-9E12-FDA0B82BB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8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2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63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63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997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875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121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64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324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927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42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250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576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44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0557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1832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627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86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551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81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93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94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494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288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4759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7142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67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0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04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0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0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06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03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9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65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44827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бюджетов сельских поселений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итогам 2017 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9464" y="4293096"/>
            <a:ext cx="4824536" cy="1296144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администрации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района по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экономическому развитию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Гладких Татьяна Николаевна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7207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3275856" y="6093296"/>
            <a:ext cx="2771526" cy="50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2018 год</a:t>
            </a:r>
          </a:p>
          <a:p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6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342331"/>
              </p:ext>
            </p:extLst>
          </p:nvPr>
        </p:nvGraphicFramePr>
        <p:xfrm>
          <a:off x="107504" y="28575"/>
          <a:ext cx="8640959" cy="680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668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183" y="30679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Задолженность сельских поселений по налогам и страховым взносам на 1 января 2018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года, рублей 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615207"/>
              </p:ext>
            </p:extLst>
          </p:nvPr>
        </p:nvGraphicFramePr>
        <p:xfrm>
          <a:off x="487183" y="1339058"/>
          <a:ext cx="8295321" cy="51963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2747"/>
                <a:gridCol w="2073830"/>
                <a:gridCol w="1885300"/>
                <a:gridCol w="1759614"/>
                <a:gridCol w="2073830"/>
              </a:tblGrid>
              <a:tr h="33174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п/п</a:t>
                      </a:r>
                      <a:endParaRPr lang="ru-RU" sz="1600" dirty="0"/>
                    </a:p>
                  </a:txBody>
                  <a:tcPr marL="79802" marR="79802" marT="41468" marB="41468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r>
                        <a:rPr lang="ru-RU" sz="1600" baseline="0" dirty="0" smtClean="0"/>
                        <a:t> поселения</a:t>
                      </a:r>
                      <a:endParaRPr lang="ru-RU" sz="1600" dirty="0"/>
                    </a:p>
                  </a:txBody>
                  <a:tcPr marL="79802" marR="79802" marT="41468" marB="41468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Сумма</a:t>
                      </a:r>
                      <a:r>
                        <a:rPr lang="ru-RU" sz="1600" baseline="0" dirty="0" smtClean="0"/>
                        <a:t> задолженности, всего</a:t>
                      </a:r>
                      <a:endParaRPr lang="ru-RU" sz="1600" dirty="0"/>
                    </a:p>
                  </a:txBody>
                  <a:tcPr marL="79802" marR="79802" marT="41468" marB="41468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 том числе 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9802" marR="79802" marT="41468" marB="41468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по</a:t>
                      </a:r>
                      <a:r>
                        <a:rPr lang="ru-RU" sz="1600" b="1" baseline="0" dirty="0" smtClean="0"/>
                        <a:t> налогам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9802" marR="79802" marT="41468" marB="41468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по страховым взносам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9802" marR="79802" marT="41468" marB="41468">
                    <a:solidFill>
                      <a:srgbClr val="F7EAE9"/>
                    </a:solidFill>
                  </a:tcPr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Гамовское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18,46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18,46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Двуреченское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276,77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276,77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Заболотское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0,04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0,04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Кондратовское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822,21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328,27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493,94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Лобановское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375,00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375,00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Сылвенское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160 794,60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160 794,60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Усть-Качкинское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200,00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200,00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Хохловское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288,56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288,56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Юговское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95,46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95,46</a:t>
                      </a:r>
                      <a:endParaRPr lang="ru-RU" sz="1600" b="1" dirty="0" smtClean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  <a:tr h="428406">
                <a:tc>
                  <a:txBody>
                    <a:bodyPr/>
                    <a:lstStyle/>
                    <a:p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ИТОГО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smtClean="0"/>
                        <a:t>162 871,10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1 191,83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161 679,27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200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396608"/>
              </p:ext>
            </p:extLst>
          </p:nvPr>
        </p:nvGraphicFramePr>
        <p:xfrm>
          <a:off x="0" y="0"/>
          <a:ext cx="9144000" cy="683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496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207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Информация об остатках средств на 01.01.2018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293581"/>
              </p:ext>
            </p:extLst>
          </p:nvPr>
        </p:nvGraphicFramePr>
        <p:xfrm>
          <a:off x="324000" y="980728"/>
          <a:ext cx="8568952" cy="558042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63703"/>
                <a:gridCol w="1508033"/>
                <a:gridCol w="1440160"/>
                <a:gridCol w="1440632"/>
                <a:gridCol w="2016224"/>
                <a:gridCol w="1800200"/>
              </a:tblGrid>
              <a:tr h="2703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№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Наименование 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поселения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Остатки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в том числе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7" marR="9037" marT="9037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037" marR="9037" marT="90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037" marR="9037" marT="903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целевые  средства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дефицит </a:t>
                      </a:r>
                      <a:r>
                        <a:rPr lang="ru-RU" sz="1400" b="1" u="none" strike="noStrike" dirty="0">
                          <a:effectLst/>
                        </a:rPr>
                        <a:t>бюджета </a:t>
                      </a:r>
                      <a:r>
                        <a:rPr lang="ru-RU" sz="1400" b="1" u="none" strike="noStrike" dirty="0" smtClean="0">
                          <a:effectLst/>
                        </a:rPr>
                        <a:t>2018 </a:t>
                      </a:r>
                      <a:r>
                        <a:rPr lang="ru-RU" sz="1400" b="1" u="none" strike="noStrike" dirty="0">
                          <a:effectLst/>
                        </a:rPr>
                        <a:t>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свободные </a:t>
                      </a:r>
                      <a:r>
                        <a:rPr lang="ru-RU" sz="1400" b="1" u="none" strike="noStrike" dirty="0">
                          <a:effectLst/>
                        </a:rPr>
                        <a:t>остатки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</a:tr>
              <a:tr h="304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Бершетское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</a:t>
                      </a:r>
                      <a:r>
                        <a:rPr lang="ru-RU" sz="1400" u="none" strike="noStrike" dirty="0" smtClean="0">
                          <a:effectLst/>
                        </a:rPr>
                        <a:t>     2 </a:t>
                      </a:r>
                      <a:r>
                        <a:rPr lang="ru-RU" sz="1400" u="none" strike="noStrike" dirty="0">
                          <a:effectLst/>
                        </a:rPr>
                        <a:t>518 513,51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            31 </a:t>
                      </a:r>
                      <a:r>
                        <a:rPr lang="ru-RU" sz="1400" u="none" strike="noStrike" dirty="0">
                          <a:effectLst/>
                        </a:rPr>
                        <a:t>930,55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630 550,00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1 856 032,96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Гамовское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</a:t>
                      </a:r>
                      <a:r>
                        <a:rPr lang="ru-RU" sz="1400" u="none" strike="noStrike" dirty="0" smtClean="0">
                          <a:effectLst/>
                        </a:rPr>
                        <a:t>2 </a:t>
                      </a:r>
                      <a:r>
                        <a:rPr lang="ru-RU" sz="1400" u="none" strike="noStrike" dirty="0">
                          <a:effectLst/>
                        </a:rPr>
                        <a:t>124 507,75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             2 976 302,00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-          851 794,25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Двуреченское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</a:t>
                      </a:r>
                      <a:r>
                        <a:rPr lang="ru-RU" sz="1400" u="none" strike="noStrike" dirty="0" smtClean="0">
                          <a:effectLst/>
                        </a:rPr>
                        <a:t>559 </a:t>
                      </a:r>
                      <a:r>
                        <a:rPr lang="ru-RU" sz="1400" u="none" strike="noStrike" dirty="0">
                          <a:effectLst/>
                        </a:rPr>
                        <a:t>340,64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               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559 340,64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Заболотское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         4 </a:t>
                      </a:r>
                      <a:r>
                        <a:rPr lang="ru-RU" sz="1400" u="none" strike="noStrike" dirty="0">
                          <a:effectLst/>
                        </a:rPr>
                        <a:t>160 156,13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                    </a:t>
                      </a:r>
                      <a:r>
                        <a:rPr lang="ru-RU" sz="1400" u="none" strike="noStrike" dirty="0">
                          <a:effectLst/>
                        </a:rPr>
                        <a:t>700,00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712 700,00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3 446 756,13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Кондратовское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       20 </a:t>
                      </a:r>
                      <a:r>
                        <a:rPr lang="ru-RU" sz="1400" u="none" strike="noStrike" dirty="0">
                          <a:effectLst/>
                        </a:rPr>
                        <a:t>854 610,48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877 304,00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19 977 306,48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Кукуштанское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</a:rPr>
                        <a:t>        2 </a:t>
                      </a:r>
                      <a:r>
                        <a:rPr lang="ru-RU" sz="1400" u="none" strike="noStrike" dirty="0">
                          <a:effectLst/>
                        </a:rPr>
                        <a:t>368 693,89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2 318 330,00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50 363,89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349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Култаевское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</a:rPr>
                        <a:t>        3 </a:t>
                      </a:r>
                      <a:r>
                        <a:rPr lang="ru-RU" sz="1400" u="none" strike="noStrike" dirty="0">
                          <a:effectLst/>
                        </a:rPr>
                        <a:t>581 837,79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475 000,00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        3 106 837,79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>
                          <a:effectLst/>
                        </a:rPr>
                        <a:t>Лобановское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</a:t>
                      </a:r>
                      <a:r>
                        <a:rPr lang="ru-RU" sz="1400" u="none" strike="noStrike" dirty="0" smtClean="0">
                          <a:effectLst/>
                        </a:rPr>
                        <a:t>7 </a:t>
                      </a:r>
                      <a:r>
                        <a:rPr lang="ru-RU" sz="1400" u="none" strike="noStrike" dirty="0">
                          <a:effectLst/>
                        </a:rPr>
                        <a:t>826 525,68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6 645 400,00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1 181 125,68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Пальниковское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         2 </a:t>
                      </a:r>
                      <a:r>
                        <a:rPr lang="ru-RU" sz="1400" u="none" strike="noStrike" dirty="0">
                          <a:effectLst/>
                        </a:rPr>
                        <a:t>400 221,46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               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2 400 221,46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652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Платошинское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   151 </a:t>
                      </a:r>
                      <a:r>
                        <a:rPr lang="ru-RU" sz="1400" u="none" strike="noStrike" dirty="0">
                          <a:effectLst/>
                        </a:rPr>
                        <a:t>405,90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</a:t>
                      </a:r>
                      <a:r>
                        <a:rPr lang="ru-RU" sz="1400" u="none" strike="noStrike" dirty="0" smtClean="0">
                          <a:effectLst/>
                        </a:rPr>
                        <a:t>                 </a:t>
                      </a:r>
                      <a:r>
                        <a:rPr lang="ru-RU" sz="1400" u="none" strike="noStrike" dirty="0">
                          <a:effectLst/>
                        </a:rPr>
                        <a:t>0,01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       </a:t>
                      </a:r>
                      <a:r>
                        <a:rPr lang="ru-RU" sz="1400" u="none" strike="noStrike" dirty="0" smtClean="0">
                          <a:effectLst/>
                        </a:rPr>
                        <a:t>        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151 405,89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</a:rPr>
                        <a:t>Савинское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       </a:t>
                      </a:r>
                      <a:r>
                        <a:rPr lang="ru-RU" sz="1400" u="none" strike="noStrike" dirty="0">
                          <a:effectLst/>
                        </a:rPr>
                        <a:t>18 669 812,31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2 788 737,00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15 881 075,31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Сылвенское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991 </a:t>
                      </a:r>
                      <a:r>
                        <a:rPr lang="ru-RU" sz="1400" u="none" strike="noStrike" dirty="0">
                          <a:effectLst/>
                        </a:rPr>
                        <a:t>197,10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453 000,00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538 197,10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Усть-Качкинское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16 </a:t>
                      </a:r>
                      <a:r>
                        <a:rPr lang="ru-RU" sz="1400" u="none" strike="noStrike" dirty="0">
                          <a:effectLst/>
                        </a:rPr>
                        <a:t>702 855,37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75 </a:t>
                      </a:r>
                      <a:r>
                        <a:rPr lang="ru-RU" sz="1400" u="none" strike="noStrike" dirty="0">
                          <a:effectLst/>
                        </a:rPr>
                        <a:t>783,00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               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16 627 072,37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Фроловское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741 </a:t>
                      </a:r>
                      <a:r>
                        <a:rPr lang="ru-RU" sz="1400" u="none" strike="noStrike" dirty="0">
                          <a:effectLst/>
                        </a:rPr>
                        <a:t>257,98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                               -  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741 257,98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Хохловское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4 </a:t>
                      </a:r>
                      <a:r>
                        <a:rPr lang="ru-RU" sz="1400" u="none" strike="noStrike" dirty="0">
                          <a:effectLst/>
                        </a:rPr>
                        <a:t>654 594,35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             3 673 800,00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980 794,35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Ю.Камское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613 </a:t>
                      </a:r>
                      <a:r>
                        <a:rPr lang="ru-RU" sz="1400" u="none" strike="noStrike" dirty="0">
                          <a:effectLst/>
                        </a:rPr>
                        <a:t>821,52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450 000,00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163 821,52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err="1" smtClean="0">
                          <a:effectLst/>
                        </a:rPr>
                        <a:t>Юговское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20 </a:t>
                      </a:r>
                      <a:r>
                        <a:rPr lang="ru-RU" sz="1400" u="none" strike="noStrike" dirty="0">
                          <a:effectLst/>
                        </a:rPr>
                        <a:t>027 798,16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19 </a:t>
                      </a:r>
                      <a:r>
                        <a:rPr lang="ru-RU" sz="1400" u="none" strike="noStrike" dirty="0">
                          <a:effectLst/>
                        </a:rPr>
                        <a:t>500 000,00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                    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           527 798,16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  <a:tr h="2703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9037" marT="90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effectLst/>
                        </a:rPr>
                        <a:t>     108 </a:t>
                      </a:r>
                      <a:r>
                        <a:rPr lang="ru-RU" sz="1400" b="1" u="none" strike="noStrike" dirty="0">
                          <a:effectLst/>
                        </a:rPr>
                        <a:t>947 150,02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     </a:t>
                      </a:r>
                      <a:r>
                        <a:rPr lang="ru-RU" sz="1400" b="1" u="none" strike="noStrike" dirty="0" smtClean="0">
                          <a:effectLst/>
                        </a:rPr>
                        <a:t>19 </a:t>
                      </a:r>
                      <a:r>
                        <a:rPr lang="ru-RU" sz="1400" b="1" u="none" strike="noStrike" dirty="0">
                          <a:effectLst/>
                        </a:rPr>
                        <a:t>608 413,56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           22 001 123,00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      67 337 613,46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37" marR="108000" marT="360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197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811716"/>
              </p:ext>
            </p:extLst>
          </p:nvPr>
        </p:nvGraphicFramePr>
        <p:xfrm>
          <a:off x="488760" y="1340768"/>
          <a:ext cx="8652007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71472" y="500042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</a:rPr>
              <a:t>Информация о средней заработной плате работников учреждений культуры, физкультуры и спорта на 01.01.2018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63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379632"/>
              </p:ext>
            </p:extLst>
          </p:nvPr>
        </p:nvGraphicFramePr>
        <p:xfrm>
          <a:off x="0" y="0"/>
          <a:ext cx="9144000" cy="683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392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3956435"/>
              </p:ext>
            </p:extLst>
          </p:nvPr>
        </p:nvGraphicFramePr>
        <p:xfrm>
          <a:off x="76912" y="27774"/>
          <a:ext cx="8959584" cy="681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232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62440"/>
              </p:ext>
            </p:extLst>
          </p:nvPr>
        </p:nvGraphicFramePr>
        <p:xfrm>
          <a:off x="0" y="0"/>
          <a:ext cx="878497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881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509848"/>
              </p:ext>
            </p:extLst>
          </p:nvPr>
        </p:nvGraphicFramePr>
        <p:xfrm>
          <a:off x="76912" y="-32047"/>
          <a:ext cx="903649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84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4273280"/>
              </p:ext>
            </p:extLst>
          </p:nvPr>
        </p:nvGraphicFramePr>
        <p:xfrm>
          <a:off x="107504" y="28575"/>
          <a:ext cx="8640959" cy="680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7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61595"/>
              </p:ext>
            </p:extLst>
          </p:nvPr>
        </p:nvGraphicFramePr>
        <p:xfrm>
          <a:off x="1" y="23812"/>
          <a:ext cx="9108504" cy="681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510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7028662"/>
              </p:ext>
            </p:extLst>
          </p:nvPr>
        </p:nvGraphicFramePr>
        <p:xfrm>
          <a:off x="107504" y="28575"/>
          <a:ext cx="8640959" cy="680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232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81698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7962920"/>
      </p:ext>
    </p:extLst>
  </p:cSld>
  <p:clrMapOvr>
    <a:masterClrMapping/>
  </p:clrMapOvr>
</p:sld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792</Words>
  <Application>Microsoft Office PowerPoint</Application>
  <PresentationFormat>Экран (4:3)</PresentationFormat>
  <Paragraphs>394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1_Тема Office</vt:lpstr>
      <vt:lpstr>Тема Office</vt:lpstr>
      <vt:lpstr>2_Тема Office</vt:lpstr>
      <vt:lpstr>Исполнение бюджетов сельских поселений  по итогам 2017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Задолженность сельских поселений по налогам и страховым взносам на 1 января 2018 года, рублей </vt:lpstr>
      <vt:lpstr>Презентация PowerPoint</vt:lpstr>
      <vt:lpstr>Информация об остатках средств на 01.01.2018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feu21-02</dc:creator>
  <cp:lastModifiedBy>feu21-02</cp:lastModifiedBy>
  <cp:revision>70</cp:revision>
  <cp:lastPrinted>2018-02-01T06:21:26Z</cp:lastPrinted>
  <dcterms:created xsi:type="dcterms:W3CDTF">2017-08-01T09:39:33Z</dcterms:created>
  <dcterms:modified xsi:type="dcterms:W3CDTF">2018-03-12T12:04:07Z</dcterms:modified>
</cp:coreProperties>
</file>